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316" r:id="rId3"/>
    <p:sldId id="320" r:id="rId4"/>
    <p:sldId id="326" r:id="rId5"/>
    <p:sldId id="327" r:id="rId6"/>
    <p:sldId id="330" r:id="rId7"/>
    <p:sldId id="328" r:id="rId8"/>
    <p:sldId id="332" r:id="rId9"/>
    <p:sldId id="333" r:id="rId10"/>
    <p:sldId id="31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29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559754-5A25-D942-B2B0-CBAAF57002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CB6C9-EC9E-F546-9E64-E5BB955EE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45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1FD91-A468-8A42-92DE-62F78433F3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47A634-86CE-194F-B012-E2C850F02E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292A2-DAF0-9B4B-A96E-2BBDAED0F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85D37-C75C-D54B-AEC3-636D9591E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345B3-1FB0-0243-BC6B-695BE4B56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46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F45E0-86A2-644F-94CA-4FE553006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D09BD3-07E2-684C-B619-72CA9A303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48DBB-EEE1-444A-A056-6EB723A0B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ECF0A-9032-7E47-A36D-BA74C089F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E135E-4E65-824D-8330-DBC77C13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61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3B815C-9411-F34A-8023-5A08F58630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4C3B67-A12E-524D-B8C9-52FB2B8A47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15957-E056-7945-B2B6-B96B18CEB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0FB2F-CC04-BF4F-8ADC-0AE744EE4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6BD60-6FAE-4640-90A6-87FF59DFA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701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61D2-F78A-DB4C-8C0B-7DE429843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73B09-BF84-BD40-A13D-718F2767C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5A6EC-3A6E-994B-9EBE-FB2DB3B7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CD7D1-8EA0-2440-ABFE-82606D349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71498-8428-794D-8731-BB49CD89D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948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703FD-203D-1248-9237-BB9882799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D97AD-50CF-7D4D-AC08-087112B35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58614-6A59-7C40-AE60-815594E3B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0A79C-759E-734A-953A-E9E6EE29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D4EA4-8C81-CD45-9C44-A5586A4C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171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0A109-0294-594A-A6E8-7BAD5CE16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FF91B-71BB-6D43-9EDF-2C4FC8432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FC4357-F868-0E43-9892-E01FB634F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9A011-5E44-3245-BE21-2469064E6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C16DB3-F67A-664E-8366-884EBE8AB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B1B0B3-CF36-9144-9FCD-1250C5E9D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438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A212A-A6A9-5E4B-8E24-37189D4AD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25FA7-A672-924D-8E0F-9E2A76F29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E1D04B-847E-3447-89A3-AA25CB9D2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1714D4-C3A0-1D4E-814A-2947154830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A5D8E7-2157-784B-AB03-631605F74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9435D8-ABE9-7743-BC67-A6CADB062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92F009-E114-C646-A54C-B5883B479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F8B2B9-32A2-B24F-8712-26AF11331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578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E47D2-92AD-2B40-9819-84417CBCE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C41ABC-4663-2A4C-AC11-620CA3721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A72712-DED2-C64D-9271-5FB08E210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6C3CEB-B08D-764F-8661-B27BBA6C6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876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996668-003F-084D-BD0F-1F9F5958C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429B36-A64C-B140-875E-4F2C66F0C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B9A98-2D90-AF47-8ACF-148695821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818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E74F8-2D4A-984D-80AE-0756B9E21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8FE3A-672D-9F4D-99C2-69150BEF6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27A9F0-6E87-B14D-B06A-D66A4A2769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04E586-594E-C24A-A787-C8662C785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343B36-C9CC-284C-B1B6-82F7E8EA8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D1CE7A-8237-014D-815E-1D09405B7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93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350A1-A79A-7446-A993-F236CF9B2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33AD24-5461-7344-8790-2E64B83A0B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FE6940-EA59-CE4A-8300-28EE82ACDE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0CD26C-4F2F-1644-9C1E-536CA394C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CD694-874C-5E45-8EDF-93E51A151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EACE49-13C1-1A48-8591-64955B64E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185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FB4477-5122-BA4F-91B7-1F0C2AE68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7049C-21C3-B545-A764-B6714F19D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11B49-BA82-0345-9F61-E51D95546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85AE9-6692-7841-907B-DBFC3D6022F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9628A-604E-764B-89FB-50DCBB6441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C9266-AB1E-8E48-BC79-261FE79F54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68C68-94FB-7842-877C-A3B278D38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234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hyperlink" Target="https://colab.research.google.com/drive/1CeyaMoFq-8QorId_whsMXHLRyw8fJDA3#scrollTo=n3SwXwsm1jaQ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182C1-297D-4A44-A9EA-58965FA8DA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7815" y="152400"/>
            <a:ext cx="9390185" cy="3357563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br>
              <a:rPr lang="en-US" b="1" dirty="0"/>
            </a:br>
            <a:br>
              <a:rPr lang="en-US" b="1" dirty="0"/>
            </a:br>
            <a:r>
              <a:rPr lang="en-US" b="1" dirty="0"/>
              <a:t>CLASSIFICATION OF WHITE BLOOD CELLS WITH DEEP LEARNING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03D95-D0A9-0546-97B0-490F91D315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Shanzida</a:t>
            </a:r>
            <a:r>
              <a:rPr lang="en-US" dirty="0"/>
              <a:t> Jahan Siddique </a:t>
            </a:r>
          </a:p>
          <a:p>
            <a:r>
              <a:rPr lang="en-US" dirty="0"/>
              <a:t>BIFX546</a:t>
            </a:r>
          </a:p>
        </p:txBody>
      </p:sp>
    </p:spTree>
    <p:extLst>
      <p:ext uri="{BB962C8B-B14F-4D97-AF65-F5344CB8AC3E}">
        <p14:creationId xmlns:p14="http://schemas.microsoft.com/office/powerpoint/2010/main" val="3673723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6E459-4EA1-4F45-82D2-A24A1E300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58614-CF9C-0244-A6C3-DA7414B9F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6600" dirty="0"/>
              <a:t>   Thank you </a:t>
            </a:r>
          </a:p>
        </p:txBody>
      </p:sp>
    </p:spTree>
    <p:extLst>
      <p:ext uri="{BB962C8B-B14F-4D97-AF65-F5344CB8AC3E}">
        <p14:creationId xmlns:p14="http://schemas.microsoft.com/office/powerpoint/2010/main" val="1364024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3E089-0227-4243-9CCF-7E568CB56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White Blood Cells and Their Types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EA54F-F2E0-0242-B86C-969CFFEE0E0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609600" indent="-609600"/>
            <a:r>
              <a:rPr lang="en-US" altLang="en-US" dirty="0"/>
              <a:t>WBC: mobile units of the body's protective system.</a:t>
            </a:r>
          </a:p>
          <a:p>
            <a:pPr marL="609600" indent="-609600"/>
            <a:r>
              <a:rPr lang="en-US" altLang="en-US" dirty="0"/>
              <a:t>Normal count is 4000-11,000 /</a:t>
            </a:r>
            <a:r>
              <a:rPr lang="en-US" altLang="en-US" dirty="0">
                <a:cs typeface="Times New Roman" panose="02020603050405020304" pitchFamily="18" charset="0"/>
              </a:rPr>
              <a:t>µL</a:t>
            </a:r>
            <a:r>
              <a:rPr lang="en-US" altLang="en-US" dirty="0"/>
              <a:t> </a:t>
            </a:r>
          </a:p>
          <a:p>
            <a:pPr marL="609600" indent="-609600">
              <a:buNone/>
            </a:pPr>
            <a:r>
              <a:rPr lang="en-US" altLang="en-US" b="1" dirty="0">
                <a:solidFill>
                  <a:srgbClr val="FF3300"/>
                </a:solidFill>
              </a:rPr>
              <a:t>Types:</a:t>
            </a:r>
            <a:r>
              <a:rPr lang="en-US" altLang="en-US" dirty="0"/>
              <a:t> </a:t>
            </a:r>
          </a:p>
          <a:p>
            <a:pPr marL="609600" indent="-609600"/>
            <a:r>
              <a:rPr lang="en-US" altLang="en-US" b="1" dirty="0">
                <a:solidFill>
                  <a:srgbClr val="33CC33"/>
                </a:solidFill>
              </a:rPr>
              <a:t>Granulocytes (</a:t>
            </a:r>
            <a:r>
              <a:rPr lang="en-US" altLang="en-US" b="1" dirty="0" err="1">
                <a:solidFill>
                  <a:srgbClr val="33CC33"/>
                </a:solidFill>
              </a:rPr>
              <a:t>Polymorphnuclear</a:t>
            </a:r>
            <a:r>
              <a:rPr lang="en-US" altLang="en-US" b="1" dirty="0">
                <a:solidFill>
                  <a:srgbClr val="33CC33"/>
                </a:solidFill>
              </a:rPr>
              <a:t> or "polys"):</a:t>
            </a:r>
            <a:r>
              <a:rPr lang="en-US" altLang="en-US" dirty="0"/>
              <a:t> </a:t>
            </a:r>
          </a:p>
          <a:p>
            <a:pPr marL="990600" lvl="1" indent="-533400"/>
            <a:r>
              <a:rPr lang="en-US" altLang="en-US" dirty="0"/>
              <a:t>Neutrophils 60 % </a:t>
            </a:r>
          </a:p>
          <a:p>
            <a:pPr marL="990600" lvl="1" indent="-533400"/>
            <a:r>
              <a:rPr lang="en-US" altLang="en-US" dirty="0"/>
              <a:t>Eosinophils 2 % </a:t>
            </a:r>
          </a:p>
          <a:p>
            <a:pPr marL="990600" lvl="1" indent="-533400"/>
            <a:r>
              <a:rPr lang="en-US" altLang="en-US" dirty="0"/>
              <a:t>Basophils 0.4 % </a:t>
            </a:r>
          </a:p>
          <a:p>
            <a:pPr marL="609600" indent="-609600"/>
            <a:r>
              <a:rPr lang="en-US" altLang="en-US" b="1" dirty="0">
                <a:solidFill>
                  <a:srgbClr val="33CC33"/>
                </a:solidFill>
              </a:rPr>
              <a:t>Agranulocytes (mononuclear):</a:t>
            </a:r>
          </a:p>
          <a:p>
            <a:pPr marL="990600" lvl="1" indent="-533400"/>
            <a:r>
              <a:rPr lang="en-US" altLang="en-US" dirty="0"/>
              <a:t>Lymphocytes 30 %</a:t>
            </a:r>
          </a:p>
          <a:p>
            <a:pPr marL="990600" lvl="1" indent="-533400"/>
            <a:r>
              <a:rPr lang="en-US" altLang="en-US" dirty="0"/>
              <a:t>Monocytes 5 %</a:t>
            </a:r>
          </a:p>
          <a:p>
            <a:endParaRPr lang="en-US" dirty="0"/>
          </a:p>
        </p:txBody>
      </p:sp>
      <p:pic>
        <p:nvPicPr>
          <p:cNvPr id="7" name="Picture 5" descr="z 004">
            <a:extLst>
              <a:ext uri="{FF2B5EF4-FFF2-40B4-BE49-F238E27FC236}">
                <a16:creationId xmlns:a16="http://schemas.microsoft.com/office/drawing/2014/main" id="{EC60AB6B-BF5E-284B-AED9-337A81584D9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4642" y="1161016"/>
            <a:ext cx="3750896" cy="2267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 descr="z 003">
            <a:extLst>
              <a:ext uri="{FF2B5EF4-FFF2-40B4-BE49-F238E27FC236}">
                <a16:creationId xmlns:a16="http://schemas.microsoft.com/office/drawing/2014/main" id="{F37F9ECF-EF2E-8C42-9262-49D6819C43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5324" y="3880338"/>
            <a:ext cx="6821176" cy="243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0972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E6F93-CB58-CD42-94D9-550ABD672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Why White Blood Cells Are Important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BD081-ADE4-044B-ADEF-3A5C27E46A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Many diseases such as </a:t>
            </a:r>
            <a:r>
              <a:rPr lang="en-US" dirty="0" err="1"/>
              <a:t>haemophilia</a:t>
            </a:r>
            <a:r>
              <a:rPr lang="en-US" dirty="0"/>
              <a:t>, blood clots, blood cancer etc. occur due to a blood disorder.</a:t>
            </a:r>
          </a:p>
          <a:p>
            <a:r>
              <a:rPr lang="en-US" dirty="0"/>
              <a:t>The diagnosis of these diseases involves to identify and characterize the patient's blood samples.</a:t>
            </a:r>
          </a:p>
          <a:p>
            <a:r>
              <a:rPr lang="en-US" dirty="0"/>
              <a:t>The doctor usually looks for :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The total number of White Blood Cells (WBCs) in the bloodstream.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The number of Neutrophils, Lymphocytes, Basophils, and Eosinophils (all types of WBCs) in the cell. This is known as a differentiated blood cell count.</a:t>
            </a:r>
          </a:p>
          <a:p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A56F4C96-B83B-5F49-BB0C-0AB6078F4FA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102608"/>
            <a:ext cx="5181600" cy="37973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5A0C62-5006-2D42-A0BA-873105C264DA}"/>
              </a:ext>
            </a:extLst>
          </p:cNvPr>
          <p:cNvSpPr txBox="1"/>
          <p:nvPr/>
        </p:nvSpPr>
        <p:spPr>
          <a:xfrm>
            <a:off x="6315075" y="6072188"/>
            <a:ext cx="5876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Leukemia patients see far more Lymphocytes in their blood. Image Source: </a:t>
            </a:r>
            <a:r>
              <a:rPr lang="en-US" dirty="0" err="1"/>
              <a:t>MedGurus.org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602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5E808-0C5C-804D-961F-6C1253AD9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How WBCs Count Currently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D4C17-A136-9B4C-836D-800B1865A5B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two main ways to count the different types of WBCs in  blood stream: 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the automated way 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 the manual way.</a:t>
            </a:r>
          </a:p>
          <a:p>
            <a:pPr>
              <a:buFont typeface="Wingdings" pitchFamily="2" charset="2"/>
              <a:buChar char="v"/>
            </a:pPr>
            <a:endParaRPr lang="en-US" dirty="0"/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F61F99C-2054-6248-82C3-62AC74B998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33564"/>
            <a:ext cx="5181600" cy="353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057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59F77-B639-5245-9AE1-9BB100625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The Automated Way of WBCs Count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04DAFBC-1EB1-6F4C-B96F-9D478CFE445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18492" y="1385549"/>
            <a:ext cx="3810000" cy="2997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5B57EF-346A-C747-997C-C0EDE4463561}"/>
              </a:ext>
            </a:extLst>
          </p:cNvPr>
          <p:cNvSpPr txBox="1"/>
          <p:nvPr/>
        </p:nvSpPr>
        <p:spPr>
          <a:xfrm>
            <a:off x="76199" y="4521248"/>
            <a:ext cx="64945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More recently, Laser Flow Cytometers have emerged as an improved alternative to Coulter Counters.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These devices shine a laser across a channel and measure how the light from the laser is refracted as cells pass through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 Based on the refraction of light, the device aims to classify the given cell.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 Image source: Wikipedia.</a:t>
            </a:r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83735ABD-DF40-9345-9D14-870BCAFC68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385549"/>
            <a:ext cx="5181600" cy="26157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1FDD2B-5905-0744-9BCB-7CFC1CEBC411}"/>
              </a:ext>
            </a:extLst>
          </p:cNvPr>
          <p:cNvSpPr txBox="1"/>
          <p:nvPr/>
        </p:nvSpPr>
        <p:spPr>
          <a:xfrm>
            <a:off x="6553200" y="4001294"/>
            <a:ext cx="54277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This device invented in the 1950s known as a Coulter Counter.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It counts and classifies blood cells by passing them through a channel  and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measuring the change in impedance.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dirty="0"/>
          </a:p>
          <a:p>
            <a:r>
              <a:rPr lang="en-US" dirty="0"/>
              <a:t> Image source: Wikipedia.</a:t>
            </a:r>
          </a:p>
        </p:txBody>
      </p:sp>
    </p:spTree>
    <p:extLst>
      <p:ext uri="{BB962C8B-B14F-4D97-AF65-F5344CB8AC3E}">
        <p14:creationId xmlns:p14="http://schemas.microsoft.com/office/powerpoint/2010/main" val="894221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03CAA-DD24-E94A-8537-B18050072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Manual Way: Inspecting a Sample Under a Microscope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64425-AD4C-254F-9AD9-AE9D65F7A13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dirty="0"/>
              <a:t> A sample of blood is placed under a microscope and a pathologist manually counts the number of cells in each frame. 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The total count is then extrapolated by assuming that the distribution is uniform across the entire blood sample and multiplying up.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C66A492-095F-EA4A-8038-E7DBD53B6D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80738" y="1825625"/>
            <a:ext cx="3912322" cy="3816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7EE7EA-BB5F-F644-AFBD-DB453CFFE2DB}"/>
              </a:ext>
            </a:extLst>
          </p:cNvPr>
          <p:cNvSpPr txBox="1"/>
          <p:nvPr/>
        </p:nvSpPr>
        <p:spPr>
          <a:xfrm>
            <a:off x="6646985" y="5931877"/>
            <a:ext cx="57443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pathologist examining a blood sample manually. </a:t>
            </a:r>
          </a:p>
          <a:p>
            <a:r>
              <a:rPr lang="en-US" dirty="0"/>
              <a:t>Image source: </a:t>
            </a:r>
            <a:r>
              <a:rPr lang="en-US" dirty="0" err="1"/>
              <a:t>wisegeek.com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465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81DDC-B294-144D-B086-BD76B64BE6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Both Coulter Counters and Laser Flow Cytometers cost in the tens of thousands of dollars; and manual techniques is time consuming, however ,machine learning </a:t>
            </a:r>
          </a:p>
          <a:p>
            <a:r>
              <a:rPr lang="en-US" dirty="0"/>
              <a:t>requires far cheaper equipment.</a:t>
            </a:r>
          </a:p>
          <a:p>
            <a:r>
              <a:rPr lang="en-US" dirty="0"/>
              <a:t>provides results instantly unlike the previous methods.</a:t>
            </a:r>
          </a:p>
          <a:p>
            <a:r>
              <a:rPr lang="en-US" dirty="0"/>
              <a:t> it can get better over time as we classify and count more and more blood cells and increase our dataset sizes. </a:t>
            </a:r>
          </a:p>
          <a:p>
            <a:r>
              <a:rPr lang="en-US" dirty="0"/>
              <a:t>Moreover, since it is software based, we can continuously update it over  and provide consumers an experience that continually improve.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BDD607-CE38-424D-9F2B-0346009A12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85626C2-8192-514E-9149-5F27BEA93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Advantages of Machine Learning/Deep Learning Over these Techniques</a:t>
            </a:r>
          </a:p>
        </p:txBody>
      </p:sp>
      <p:pic>
        <p:nvPicPr>
          <p:cNvPr id="7" name="Picture 6" descr="machine-learning-vs-deep-learning.png">
            <a:extLst>
              <a:ext uri="{FF2B5EF4-FFF2-40B4-BE49-F238E27FC236}">
                <a16:creationId xmlns:a16="http://schemas.microsoft.com/office/drawing/2014/main" id="{B112E551-60C7-7447-9670-C92F269C06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25626"/>
            <a:ext cx="6131080" cy="3591390"/>
          </a:xfrm>
          <a:prstGeom prst="rect">
            <a:avLst/>
          </a:prstGeom>
        </p:spPr>
      </p:pic>
      <p:sp>
        <p:nvSpPr>
          <p:cNvPr id="8" name="Ορθογώνιο 1">
            <a:extLst>
              <a:ext uri="{FF2B5EF4-FFF2-40B4-BE49-F238E27FC236}">
                <a16:creationId xmlns:a16="http://schemas.microsoft.com/office/drawing/2014/main" id="{C8EEB3BE-D3FD-FE41-AD15-AED8E08AD14F}"/>
              </a:ext>
            </a:extLst>
          </p:cNvPr>
          <p:cNvSpPr/>
          <p:nvPr/>
        </p:nvSpPr>
        <p:spPr>
          <a:xfrm>
            <a:off x="6810765" y="5630312"/>
            <a:ext cx="536019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i="1" dirty="0"/>
              <a:t>https://</a:t>
            </a:r>
            <a:r>
              <a:rPr lang="en-US" sz="900" i="1" dirty="0" err="1"/>
              <a:t>www.xenonstack.com</a:t>
            </a:r>
            <a:r>
              <a:rPr lang="en-US" sz="900" i="1" dirty="0"/>
              <a:t>/blog/static/public/uploads/media/machine-learning-vs-deep-</a:t>
            </a:r>
            <a:r>
              <a:rPr lang="en-US" sz="900" i="1" dirty="0" err="1"/>
              <a:t>learning.png</a:t>
            </a:r>
            <a:endParaRPr lang="en-US" sz="900" i="1" dirty="0"/>
          </a:p>
        </p:txBody>
      </p:sp>
    </p:spTree>
    <p:extLst>
      <p:ext uri="{BB962C8B-B14F-4D97-AF65-F5344CB8AC3E}">
        <p14:creationId xmlns:p14="http://schemas.microsoft.com/office/powerpoint/2010/main" val="541572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9B92A-3995-4844-A484-EC8991E09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A Deep Learning Based Solution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044E7-CADA-174F-990B-C17DF84D6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Problem: </a:t>
            </a:r>
            <a:r>
              <a:rPr lang="en-US" dirty="0"/>
              <a:t>Given a stained image of a white blood cell, classify it as either eosinophil, lymphocyte, monocyte, neutrophil. </a:t>
            </a:r>
          </a:p>
          <a:p>
            <a:r>
              <a:rPr lang="en-US" dirty="0">
                <a:hlinkClick r:id="rId2"/>
              </a:rPr>
              <a:t>https://colab.research.google.com/drive/1CeyaMoFq-8QorId_whsMXHLRyw8fJDA3#scrollTo=n3SwXwsm1jaQ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21CE3F-A6C6-574C-9DF0-67B6967F7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725" y="3998912"/>
            <a:ext cx="82550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842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C1422-C7C7-3B45-B8B8-547D066D5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Summary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3EB18-3347-4840-A761-E8F77CB9A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Wingdings" pitchFamily="2" charset="2"/>
              <a:buChar char="v"/>
            </a:pP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Used a simple deep learning methods to  classify the white blood cells and got an accuracy of 75.5% just based on image level data. This has proved that  how promising Deep Learning techniques are in the field of cell imaging and classification.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We can use  such techniques in not just datasets of WBCs but a wide variety of other cells such as platelets, sickle cells, and even tumor cells.</a:t>
            </a:r>
          </a:p>
          <a:p>
            <a:pPr>
              <a:buFont typeface="Wingdings" pitchFamily="2" charset="2"/>
              <a:buChar char="v"/>
            </a:pP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With this software-first approach to morphology,  we can apply Machine Learning to healthcare in a meaningful, valuable way. 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Increased accessibility to high quality, quantitative assessments.</a:t>
            </a:r>
          </a:p>
          <a:p>
            <a:pPr>
              <a:buFont typeface="Wingdings" pitchFamily="2" charset="2"/>
              <a:buChar char="v"/>
            </a:pPr>
            <a:r>
              <a:rPr lang="en-US" b="1" dirty="0"/>
              <a:t>Lower costs and better patient outcomes.</a:t>
            </a: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588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</TotalTime>
  <Words>468</Words>
  <Application>Microsoft Macintosh PowerPoint</Application>
  <PresentationFormat>Widescreen</PresentationFormat>
  <Paragraphs>64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   CLASSIFICATION OF WHITE BLOOD CELLS WITH DEEP LEARNING </vt:lpstr>
      <vt:lpstr>White Blood Cells and Their Types </vt:lpstr>
      <vt:lpstr>Why White Blood Cells Are Important</vt:lpstr>
      <vt:lpstr>How WBCs Count Currently </vt:lpstr>
      <vt:lpstr>The Automated Way of WBCs Count</vt:lpstr>
      <vt:lpstr>The Manual Way: Inspecting a Sample Under a Microscope</vt:lpstr>
      <vt:lpstr>Advantages of Machine Learning/Deep Learning Over these Techniques</vt:lpstr>
      <vt:lpstr>A Deep Learning Based Solution</vt:lpstr>
      <vt:lpstr>Summary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CLASSIFICATION OF WHITE BLOOD CELLS WITH DEEP LEARNING </dc:title>
  <dc:creator>Siddique Shanzida</dc:creator>
  <cp:lastModifiedBy>Siddique Shanzida</cp:lastModifiedBy>
  <cp:revision>32</cp:revision>
  <dcterms:created xsi:type="dcterms:W3CDTF">2019-05-08T07:38:49Z</dcterms:created>
  <dcterms:modified xsi:type="dcterms:W3CDTF">2019-05-08T20:48:16Z</dcterms:modified>
</cp:coreProperties>
</file>

<file path=docProps/thumbnail.jpeg>
</file>